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65" r:id="rId5"/>
    <p:sldId id="263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6A34A-8A31-4E36-9275-9BF4C3F7D0C0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03068-9913-4B9F-B64F-54036580195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5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6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6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9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6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D8100-0771-4803-A3D2-D046CE9DFB9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06186-7056-4E46-82AF-F42762A664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5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bertrand.schatz@cefe.cnrs.f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fr/imgres?imgurl=http://www.mallorcaweb.net/salbufera/imatges/papallona_mad.jpg&amp;imgrefurl=http://www.mallorcaweb.net/salbufera/insectes.html&amp;h=233&amp;w=351&amp;sz=37&amp;tbnid=_A4Bk4PQRPUJ:&amp;tbnh=77&amp;tbnw=116&amp;hl=fr&amp;start=8&amp;prev=/images?q=Pararge+aegeria&amp;svnum=10&amp;hl=fr&amp;lr=&amp;sa=G" TargetMode="Externa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hyperlink" Target="http://images.google.fr/imgres?imgurl=http://insektenfotos.de/Argynnis%20paphia%20(Kaisermantel),%20Maennchen_006.jpg&amp;imgrefurl=http://insektenfotos.de/insects_lepidoptera.htm&amp;h=960&amp;w=1280&amp;sz=96&amp;tbnid=lHGuEpjz2l4J:&amp;tbnh=112&amp;tbnw=150&amp;hl=fr&amp;start=2&amp;prev=/images?q=argynnis+paphia&amp;svnum=10&amp;hl=fr&amp;lr=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hyperlink" Target="http://images.google.fr/imgres?imgurl=http://insektenfotos.de/Carterocephalus%20palaemon%20(Gelbwuerfeliger%20Dickopffalter)_001.jpg&amp;imgrefurl=http://insektenfotos.de/insects_lepidoptera.htm&amp;h=600&amp;w=600&amp;sz=30&amp;tbnid=OHIcYxoR0f8J:&amp;tbnh=133&amp;tbnw=133&amp;hl=fr&amp;start=1&amp;prev=/images?q=carterocephalus+palaemon&amp;svnum=10&amp;hl=fr&amp;lr=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jpe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images.google.fr/imgres?imgurl=http://www.epersonae.com/dailyphoto/images/dsc01759.jpg&amp;imgrefurl=http://www.epersonae.com/dailyphoto/index.php?showimage=19&amp;h=331&amp;w=400&amp;sz=33&amp;tbnid=M_rzNVbLSykJ:&amp;tbnh=99&amp;tbnw=120&amp;hl=fr&amp;start=20&amp;prev=/images?q=apple+tree+flower&amp;svnum=10&amp;hl=fr&amp;lr=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1975" y="483036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0" u="none" strike="noStrike" baseline="0" dirty="0" smtClean="0"/>
              <a:t>Forum 3 - </a:t>
            </a:r>
            <a:r>
              <a:rPr lang="fr-FR" sz="2800" b="0" i="0" u="none" strike="noStrike" baseline="0" dirty="0" smtClean="0"/>
              <a:t>Biodiversité, climat et risques : </a:t>
            </a:r>
          </a:p>
          <a:p>
            <a:r>
              <a:rPr lang="fr-FR" sz="2800" dirty="0"/>
              <a:t>d</a:t>
            </a:r>
            <a:r>
              <a:rPr lang="fr-FR" sz="2800" b="0" i="0" u="none" strike="noStrike" baseline="0" dirty="0" smtClean="0"/>
              <a:t>es</a:t>
            </a:r>
            <a:r>
              <a:rPr lang="fr-FR" sz="2800" dirty="0" smtClean="0"/>
              <a:t> </a:t>
            </a:r>
            <a:r>
              <a:rPr lang="fr-FR" sz="2800" b="0" i="0" u="none" strike="noStrike" baseline="0" dirty="0" smtClean="0"/>
              <a:t>enjeux et des objectifs convergents ?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61975" y="6172885"/>
            <a:ext cx="8272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0" u="none" strike="noStrike" baseline="0" dirty="0" smtClean="0"/>
              <a:t>Bertrand SCHATZ </a:t>
            </a:r>
            <a:r>
              <a:rPr lang="fr-FR" i="0" u="none" strike="noStrike" baseline="0" dirty="0" smtClean="0"/>
              <a:t>(CNRS, CEFE Montpellier) </a:t>
            </a:r>
            <a:r>
              <a:rPr lang="fr-FR" i="0" u="none" strike="noStrike" baseline="0" dirty="0" smtClean="0">
                <a:hlinkClick r:id="rId4"/>
              </a:rPr>
              <a:t>bertrand.schatz@cefe.cnrs.fr</a:t>
            </a:r>
            <a:r>
              <a:rPr lang="fr-FR" i="0" u="none" strike="noStrike" baseline="0" dirty="0" smtClean="0"/>
              <a:t> 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34" y="2376200"/>
            <a:ext cx="3076430" cy="35142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411" y="960090"/>
            <a:ext cx="3685537" cy="5071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656" y="1733262"/>
            <a:ext cx="2795694" cy="41571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49"/>
    </mc:Choice>
    <mc:Fallback>
      <p:transition spd="slow" advTm="7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49" y="2341756"/>
            <a:ext cx="5712905" cy="3753780"/>
          </a:xfrm>
          <a:prstGeom prst="rect">
            <a:avLst/>
          </a:prstGeom>
        </p:spPr>
      </p:pic>
      <p:pic>
        <p:nvPicPr>
          <p:cNvPr id="7" name="Picture 4" descr="parmesan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5218" y="77353"/>
            <a:ext cx="3049877" cy="28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armesan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818" y="2810788"/>
            <a:ext cx="2855726" cy="310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parmesa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55106" y="2921620"/>
            <a:ext cx="2081212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08674" y="6095536"/>
            <a:ext cx="2449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Arial" pitchFamily="34" charset="0"/>
              </a:rPr>
              <a:t>Parmesan et al. Nature 1999</a:t>
            </a:r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0482502" y="4031953"/>
            <a:ext cx="1019175" cy="681038"/>
            <a:chOff x="4408" y="3469"/>
            <a:chExt cx="642" cy="429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408" y="3520"/>
              <a:ext cx="56" cy="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>
                <a:latin typeface="Arial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408" y="3784"/>
              <a:ext cx="56" cy="56"/>
            </a:xfrm>
            <a:prstGeom prst="rect">
              <a:avLst/>
            </a:prstGeom>
            <a:solidFill>
              <a:srgbClr val="79FFD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>
                <a:latin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408" y="3656"/>
              <a:ext cx="5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>
                <a:latin typeface="Arial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478" y="3469"/>
              <a:ext cx="5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latin typeface="Arial" pitchFamily="34" charset="0"/>
                </a:rPr>
                <a:t>1915-1939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478" y="3605"/>
              <a:ext cx="5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latin typeface="Arial" pitchFamily="34" charset="0"/>
                </a:rPr>
                <a:t>1940-1969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478" y="3725"/>
              <a:ext cx="5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>
                  <a:latin typeface="Arial" pitchFamily="34" charset="0"/>
                </a:rPr>
                <a:t>1970-1997</a:t>
              </a:r>
            </a:p>
          </p:txBody>
        </p:sp>
      </p:grpSp>
      <p:pic>
        <p:nvPicPr>
          <p:cNvPr id="18" name="Picture 17" descr="papallona_mad">
            <a:hlinkClick r:id="rId8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0482502" y="3222956"/>
            <a:ext cx="1219358" cy="808997"/>
          </a:xfrm>
        </p:spPr>
      </p:pic>
      <p:pic>
        <p:nvPicPr>
          <p:cNvPr id="19" name="Picture 20" descr="Carterocephalus%2520palaemon%2520(Gelbwuerfeliger%2520Dickopffalter)_00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7430" y="1930944"/>
            <a:ext cx="1017665" cy="1017665"/>
          </a:xfrm>
          <a:prstGeom prst="rect">
            <a:avLst/>
          </a:prstGeom>
        </p:spPr>
      </p:pic>
      <p:pic>
        <p:nvPicPr>
          <p:cNvPr id="20" name="Picture 24" descr="Argynnis%2520paphia%2520(Kaisermantel),%2520Maennchen_006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8150" y="4949888"/>
            <a:ext cx="1290504" cy="963008"/>
          </a:xfrm>
          <a:prstGeom prst="rect">
            <a:avLst/>
          </a:prstGeom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278587" y="3172837"/>
            <a:ext cx="16271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b="1" i="1" dirty="0" err="1">
                <a:solidFill>
                  <a:schemeClr val="bg1"/>
                </a:solidFill>
                <a:latin typeface="Arial" pitchFamily="34" charset="0"/>
              </a:rPr>
              <a:t>Pararge</a:t>
            </a:r>
            <a:r>
              <a:rPr lang="fr-FR" sz="1200" b="1" i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200" b="1" i="1" dirty="0" err="1">
                <a:solidFill>
                  <a:schemeClr val="bg1"/>
                </a:solidFill>
                <a:latin typeface="Arial" pitchFamily="34" charset="0"/>
              </a:rPr>
              <a:t>aegeria</a:t>
            </a:r>
            <a:endParaRPr lang="fr-FR" sz="1200" b="1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67272" y="158994"/>
            <a:ext cx="752180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/>
              <a:t>Face aux changements globaux</a:t>
            </a:r>
            <a:r>
              <a:rPr lang="fr-FR" sz="2000" dirty="0" smtClean="0"/>
              <a:t>, les espèces peuvent :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ne pas s’adapter mais rester sur place et finir par </a:t>
            </a:r>
            <a:r>
              <a:rPr lang="fr-FR" sz="2000" b="1" dirty="0" smtClean="0"/>
              <a:t>disparaitre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b="1" dirty="0" smtClean="0"/>
              <a:t>se déplacer </a:t>
            </a:r>
            <a:r>
              <a:rPr lang="fr-FR" sz="2000" dirty="0" smtClean="0"/>
              <a:t>pour retrouver un climat et un milieu favorable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8849" y="1930944"/>
            <a:ext cx="2186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Effets sur les espèces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80"/>
    </mc:Choice>
    <mc:Fallback>
      <p:transition spd="slow" advTm="6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83" y="2846854"/>
            <a:ext cx="5611985" cy="34378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620" y="178420"/>
            <a:ext cx="3444187" cy="2352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81706" y="5595470"/>
            <a:ext cx="1181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Arial" charset="0"/>
              </a:rPr>
              <a:t>pommier</a:t>
            </a:r>
          </a:p>
        </p:txBody>
      </p:sp>
      <p:pic>
        <p:nvPicPr>
          <p:cNvPr id="10" name="Picture 7" descr="dsc01759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3636" y="5928505"/>
            <a:ext cx="1031987" cy="85143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439284" y="6006564"/>
            <a:ext cx="4526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atin typeface="Calibri" pitchFamily="34" charset="0"/>
              </a:rPr>
              <a:t>Les </a:t>
            </a:r>
            <a:r>
              <a:rPr lang="en-US" sz="1600" dirty="0" err="1">
                <a:latin typeface="Calibri" pitchFamily="34" charset="0"/>
              </a:rPr>
              <a:t>événements</a:t>
            </a:r>
            <a:r>
              <a:rPr lang="en-US" sz="1600" dirty="0">
                <a:latin typeface="Calibri" pitchFamily="34" charset="0"/>
              </a:rPr>
              <a:t> de </a:t>
            </a:r>
            <a:r>
              <a:rPr lang="en-US" sz="1600" dirty="0" err="1">
                <a:latin typeface="Calibri" pitchFamily="34" charset="0"/>
              </a:rPr>
              <a:t>printemps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sont</a:t>
            </a:r>
            <a:r>
              <a:rPr lang="en-US" sz="1600" dirty="0">
                <a:latin typeface="Calibri" pitchFamily="34" charset="0"/>
              </a:rPr>
              <a:t> plus </a:t>
            </a:r>
            <a:r>
              <a:rPr lang="en-US" sz="1600" dirty="0" err="1">
                <a:latin typeface="Calibri" pitchFamily="34" charset="0"/>
              </a:rPr>
              <a:t>précoces</a:t>
            </a:r>
            <a:r>
              <a:rPr lang="en-US" sz="1600" dirty="0">
                <a:latin typeface="Calibri" pitchFamily="34" charset="0"/>
              </a:rPr>
              <a:t>. </a:t>
            </a:r>
          </a:p>
          <a:p>
            <a:pPr algn="ctr">
              <a:defRPr/>
            </a:pPr>
            <a:r>
              <a:rPr lang="en-US" sz="1600" dirty="0">
                <a:latin typeface="Calibri" pitchFamily="34" charset="0"/>
              </a:rPr>
              <a:t>Les </a:t>
            </a:r>
            <a:r>
              <a:rPr lang="en-US" sz="1600" dirty="0" err="1">
                <a:latin typeface="Calibri" pitchFamily="34" charset="0"/>
              </a:rPr>
              <a:t>événements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d’automnes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sont</a:t>
            </a:r>
            <a:r>
              <a:rPr lang="en-US" sz="1600" dirty="0">
                <a:latin typeface="Calibri" pitchFamily="34" charset="0"/>
              </a:rPr>
              <a:t> plus </a:t>
            </a:r>
            <a:r>
              <a:rPr lang="en-US" sz="1600" dirty="0" err="1">
                <a:latin typeface="Calibri" pitchFamily="34" charset="0"/>
              </a:rPr>
              <a:t>tardifs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65" y="2815137"/>
            <a:ext cx="5721841" cy="29247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8483" y="2445805"/>
            <a:ext cx="2186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Effets sur les espèces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367272" y="158994"/>
            <a:ext cx="752180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/>
              <a:t>Face aux changements globaux</a:t>
            </a:r>
            <a:r>
              <a:rPr lang="fr-FR" sz="2000" dirty="0" smtClean="0"/>
              <a:t>, les espèces peuvent :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ne pas s’adapter mais rester sur place et finir par </a:t>
            </a:r>
            <a:r>
              <a:rPr lang="fr-FR" sz="2000" b="1" dirty="0" smtClean="0"/>
              <a:t>disparaitre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b="1" dirty="0" smtClean="0"/>
              <a:t>se déplacer </a:t>
            </a:r>
            <a:r>
              <a:rPr lang="fr-FR" sz="2000" dirty="0" smtClean="0"/>
              <a:t>pour retrouver un climat et un milieu favorable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b="1" dirty="0" smtClean="0"/>
              <a:t>s’adapter </a:t>
            </a:r>
            <a:r>
              <a:rPr lang="fr-FR" sz="2000" dirty="0" smtClean="0"/>
              <a:t>pour rester sur place</a:t>
            </a:r>
            <a:endParaRPr lang="fr-FR" sz="2000" b="1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01"/>
    </mc:Choice>
    <mc:Fallback>
      <p:transition spd="slow" advTm="9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7272" y="158994"/>
            <a:ext cx="752180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/>
              <a:t>Face aux changements globaux</a:t>
            </a:r>
            <a:r>
              <a:rPr lang="fr-FR" sz="2000" dirty="0" smtClean="0"/>
              <a:t>, les espèces peuvent :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ne pas s’adapter mais rester sur place et finir par </a:t>
            </a:r>
            <a:r>
              <a:rPr lang="fr-FR" sz="2000" b="1" dirty="0" smtClean="0"/>
              <a:t>disparaitre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b="1" dirty="0" smtClean="0"/>
              <a:t>se déplacer </a:t>
            </a:r>
            <a:r>
              <a:rPr lang="fr-FR" sz="2000" dirty="0" smtClean="0"/>
              <a:t>pour retrouver un climat et un milieu favorable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	</a:t>
            </a:r>
            <a:r>
              <a:rPr lang="fr-FR" sz="2000" dirty="0" smtClean="0"/>
              <a:t>- </a:t>
            </a:r>
            <a:r>
              <a:rPr lang="fr-FR" sz="2000" b="1" dirty="0" smtClean="0"/>
              <a:t>s’adapter </a:t>
            </a:r>
            <a:r>
              <a:rPr lang="fr-FR" sz="2000" dirty="0" smtClean="0"/>
              <a:t>pour rester sur place</a:t>
            </a:r>
            <a:endParaRPr lang="fr-FR" sz="20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35666" y="2492058"/>
            <a:ext cx="39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Effets sur les interactions entre espèces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66" y="2889942"/>
            <a:ext cx="4414393" cy="39215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277" y="3163458"/>
            <a:ext cx="6858000" cy="3648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36"/>
    </mc:Choice>
    <mc:Fallback>
      <p:transition spd="slow" advTm="102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773" y="245617"/>
            <a:ext cx="4542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effectLst/>
              </a:rPr>
              <a:t>Événements climatiques extrêmes</a:t>
            </a:r>
            <a:endParaRPr lang="fr-FR" sz="2400" b="1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187" y="981466"/>
            <a:ext cx="1084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Le </a:t>
            </a:r>
            <a:r>
              <a:rPr lang="fr-FR" b="1" dirty="0" smtClean="0"/>
              <a:t>réchauffement climatique</a:t>
            </a:r>
            <a:r>
              <a:rPr lang="fr-FR" dirty="0" smtClean="0"/>
              <a:t> a renforcé la fréquence d'événements extrêmes, en particulier les sécheresses et les vagues de chaleur, survenus entre 2011 et 2015, affirme l'Organisation météorologique mondiale (OMM)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73" y="1714500"/>
            <a:ext cx="6858000" cy="51435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196148" y="2951879"/>
            <a:ext cx="34234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Flexibilité écologique </a:t>
            </a:r>
            <a:r>
              <a:rPr lang="fr-FR" sz="1600" dirty="0" smtClean="0"/>
              <a:t>: capacité d’une espèce à s’adapter à des situations environnementales diverses</a:t>
            </a:r>
          </a:p>
          <a:p>
            <a:endParaRPr lang="fr-FR" sz="1600" dirty="0"/>
          </a:p>
          <a:p>
            <a:r>
              <a:rPr lang="fr-FR" sz="1600" b="1" dirty="0" smtClean="0"/>
              <a:t>Adaptation écologique </a:t>
            </a:r>
            <a:r>
              <a:rPr lang="fr-FR" sz="1600" dirty="0" smtClean="0"/>
              <a:t>: capacité d’une espèce à évoluer pour s’adapter à son milieu et ses variations</a:t>
            </a:r>
          </a:p>
          <a:p>
            <a:endParaRPr lang="fr-FR" sz="1600" dirty="0"/>
          </a:p>
          <a:p>
            <a:r>
              <a:rPr lang="fr-FR" sz="1600" b="1" dirty="0" smtClean="0"/>
              <a:t>Résilience écologique </a:t>
            </a:r>
            <a:r>
              <a:rPr lang="fr-FR" sz="1600" dirty="0" smtClean="0"/>
              <a:t>: capacité d’un système (milieu ou espèce) à absorber les perturbations et à se réorganiser pour conserver la même identité, la même fonction et la même structure 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62"/>
    </mc:Choice>
    <mc:Fallback>
      <p:transition spd="slow" advTm="6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0072" y="2159304"/>
            <a:ext cx="9371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effectLst/>
              </a:rPr>
              <a:t>La biodiversité améliore la résistance des prairies aux événements climatiques extrêmes</a:t>
            </a:r>
            <a:endParaRPr lang="fr-FR" b="1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8104" y="2438199"/>
            <a:ext cx="5543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Forest </a:t>
            </a:r>
            <a:r>
              <a:rPr lang="fr-FR" sz="1400" dirty="0" err="1" smtClean="0"/>
              <a:t>Isbell</a:t>
            </a:r>
            <a:r>
              <a:rPr lang="fr-FR" sz="1400" dirty="0" smtClean="0"/>
              <a:t> et al. </a:t>
            </a:r>
            <a:r>
              <a:rPr lang="fr-FR" sz="1400" i="1" dirty="0" smtClean="0"/>
              <a:t>Nature</a:t>
            </a:r>
            <a:r>
              <a:rPr lang="fr-FR" sz="1400" dirty="0" smtClean="0"/>
              <a:t>, le 14 Octobre 2015. DOI: 10.1038/nature15374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170773" y="194364"/>
            <a:ext cx="4197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Écologie des perturbations naturelles 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95286" y="1006957"/>
            <a:ext cx="11796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</a:t>
            </a:r>
            <a:r>
              <a:rPr lang="fr-FR" b="1" dirty="0" smtClean="0"/>
              <a:t>erturbation</a:t>
            </a:r>
            <a:r>
              <a:rPr lang="fr-FR" dirty="0" smtClean="0"/>
              <a:t> d'un écosystème quand (des) évènement(s) altèrent les relations entre les organismes vivants et leurs habitats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5286" y="1352298"/>
            <a:ext cx="11620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La perturbation est </a:t>
            </a:r>
            <a:r>
              <a:rPr lang="fr-FR" b="1" dirty="0" smtClean="0"/>
              <a:t>suivie d'une série de séquences de recolonisation </a:t>
            </a:r>
            <a:r>
              <a:rPr lang="fr-FR" dirty="0" smtClean="0"/>
              <a:t>(succession écologique) caractérisées par un stade pionnier à faible nombre d'espèces, puis de stades à plus grand nombre d'espèces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80072" y="2816214"/>
            <a:ext cx="697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effectLst/>
              </a:rPr>
              <a:t>Les changements globaux actuels tendent homogénéiser la biodiversité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59290" y="2879665"/>
            <a:ext cx="1571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IPBES 2017, 2018</a:t>
            </a:r>
            <a:endParaRPr lang="en-US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75" y="3290508"/>
            <a:ext cx="3333750" cy="12954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3" y="4624529"/>
            <a:ext cx="4382422" cy="22462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20" y="3326741"/>
            <a:ext cx="5128979" cy="31796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79"/>
    </mc:Choice>
    <mc:Fallback>
      <p:transition spd="slow" advTm="12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283</Words>
  <Application>Microsoft Office PowerPoint</Application>
  <PresentationFormat>Grand écran</PresentationFormat>
  <Paragraphs>39</Paragraphs>
  <Slides>6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Bertrand SCHATZ</dc:creator>
  <cp:lastModifiedBy>Bertrand SCHATZ</cp:lastModifiedBy>
  <cp:revision>18</cp:revision>
  <dcterms:created xsi:type="dcterms:W3CDTF">2018-02-01T13:59:37Z</dcterms:created>
  <dcterms:modified xsi:type="dcterms:W3CDTF">2018-02-06T08:58:47Z</dcterms:modified>
</cp:coreProperties>
</file>